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4" r:id="rId2"/>
    <p:sldId id="316" r:id="rId3"/>
    <p:sldId id="326" r:id="rId4"/>
    <p:sldId id="325" r:id="rId5"/>
    <p:sldId id="328" r:id="rId6"/>
    <p:sldId id="259" r:id="rId7"/>
    <p:sldId id="262" r:id="rId8"/>
    <p:sldId id="317" r:id="rId9"/>
    <p:sldId id="264" r:id="rId10"/>
    <p:sldId id="329" r:id="rId11"/>
    <p:sldId id="267" r:id="rId12"/>
    <p:sldId id="319" r:id="rId13"/>
    <p:sldId id="270" r:id="rId14"/>
    <p:sldId id="320" r:id="rId15"/>
    <p:sldId id="318" r:id="rId16"/>
    <p:sldId id="334" r:id="rId17"/>
    <p:sldId id="333" r:id="rId18"/>
    <p:sldId id="332" r:id="rId19"/>
    <p:sldId id="273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1" autoAdjust="0"/>
  </p:normalViewPr>
  <p:slideViewPr>
    <p:cSldViewPr>
      <p:cViewPr varScale="1">
        <p:scale>
          <a:sx n="79" d="100"/>
          <a:sy n="79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B27A1F8-001B-471F-8264-5D324F4D8327}" type="datetimeFigureOut">
              <a:rPr lang="ar-IQ" smtClean="0"/>
              <a:t>25/07/1443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AEAADA-841D-4FDE-9D01-641DADCB35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969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9B07-C812-4619-B939-8B3A62943272}" type="datetime1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EADE-E457-4CC9-8785-2639F07CF63A}" type="datetime1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226F-3330-40DA-8BCF-DCBDE591CE06}" type="datetime1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435A-DD2F-4E4A-AA17-5540761B5BC1}" type="datetime1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9D27-5D52-4F1E-9F1A-4C9EF6A87967}" type="datetime1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8F09-1DDD-4ACD-B3F9-9DB2A9B8E8D8}" type="datetime1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F7CF-875B-40BD-AE13-8E29A75C6818}" type="datetime1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28AE-5661-422B-8352-8CFDA04DD6EB}" type="datetime1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9C8-D34B-4962-83FF-0F1EC5BB3C2D}" type="datetime1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91C2-A02A-48BB-8A7E-387EC6E7DA8C}" type="datetime1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3FE-11D0-4D28-AB18-D65DAA1AF07F}" type="datetime1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D3E6-D5D5-43B8-B4C7-4BC3D0426F5E}" type="datetime1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human-body-maps/retina#1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4"/>
          <p:cNvSpPr>
            <a:spLocks noChangeArrowheads="1" noChangeShapeType="1" noTextEdit="1"/>
          </p:cNvSpPr>
          <p:nvPr/>
        </p:nvSpPr>
        <p:spPr bwMode="auto">
          <a:xfrm>
            <a:off x="1361444" y="1785938"/>
            <a:ext cx="4467333" cy="4738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ar-SA" sz="3600" kern="10">
              <a:gradFill rotWithShape="1">
                <a:gsLst>
                  <a:gs pos="0">
                    <a:srgbClr val="002F47"/>
                  </a:gs>
                  <a:gs pos="50000">
                    <a:srgbClr val="006699"/>
                  </a:gs>
                  <a:gs pos="100000">
                    <a:srgbClr val="002F47"/>
                  </a:gs>
                </a:gsLst>
                <a:lin ang="5400000" scaled="1"/>
              </a:gradFill>
              <a:effectLst>
                <a:prstShdw prst="shdw17" dist="17961" dir="2700000">
                  <a:srgbClr val="003D5C"/>
                </a:prstShdw>
              </a:effectLst>
              <a:latin typeface="Arial"/>
              <a:cs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720726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Medical physics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3D5C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first year  </a:t>
            </a:r>
            <a:endParaRPr lang="en-AU" sz="2800" b="1" kern="10" dirty="0">
              <a:ln w="9525">
                <a:noFill/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4" y="228600"/>
            <a:ext cx="13769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HP\Desktop\fifth_copy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42" y="182564"/>
            <a:ext cx="152115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411906" y="3352800"/>
            <a:ext cx="35605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Assistants professor  </a:t>
            </a:r>
          </a:p>
          <a:p>
            <a:pPr algn="l" rtl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Dr.Ghania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Salim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Al-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Thaher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Physiology Department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Basrah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17399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F0"/>
                </a:solidFill>
              </a:rPr>
              <a:t> L15- Physics Of Eyes And Vision</a:t>
            </a:r>
            <a:endParaRPr lang="ar-IQ" sz="4000" b="1" dirty="0">
              <a:solidFill>
                <a:srgbClr val="00B0F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6" y="2743200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25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1"/>
          <p:cNvSpPr/>
          <p:nvPr/>
        </p:nvSpPr>
        <p:spPr>
          <a:xfrm>
            <a:off x="228600" y="381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The lens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(crystalline lens) : a  transparent biconvex structure in the eye, situated behind the iris, that focuses incident light on the retina.</a:t>
            </a:r>
          </a:p>
        </p:txBody>
      </p:sp>
      <p:sp>
        <p:nvSpPr>
          <p:cNvPr id="5" name="AutoShape 2" descr="Anatomy of Len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819400" cy="245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545910" y="4194203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in shape and has the ability to focus objects at various distances by  change the focal length of the eye  , thus allowing a sharp real image of the object of interest to be formed on the retina.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9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66700" y="294981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effective index of refraction is thus about 1.4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66700" y="432653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humans, the refractive power of the lens in its natural environment is approximately 18 diopters, roughly one-third of the eye's total refractive power of the eye (54 diopters).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657600"/>
            <a:ext cx="4495800" cy="22860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457200" y="2048344"/>
            <a:ext cx="796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focusing properties at both its front and bake surface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1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0533" y="4471303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These muscles controls the accommodation of the eye and may help in viewing the objects at different distances.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ciliary muscles also control the flow of the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aqueous humor.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5228" y="3816635"/>
            <a:ext cx="858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function of the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ciliary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muscle? </a:t>
            </a:r>
          </a:p>
        </p:txBody>
      </p:sp>
      <p:sp>
        <p:nvSpPr>
          <p:cNvPr id="5" name="Rectangle 2"/>
          <p:cNvSpPr/>
          <p:nvPr/>
        </p:nvSpPr>
        <p:spPr>
          <a:xfrm>
            <a:off x="431041" y="112092"/>
            <a:ext cx="586731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lens attached to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ciliary muscles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24216" y="773299"/>
            <a:ext cx="8351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ciliary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muscles are the smooth muscles that are found in the middle of the eye layer  and surrounds the lens. 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445" y="1500791"/>
            <a:ext cx="3048000" cy="2058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2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810000" cy="3200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454925" y="3810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The ciliary muscles also help in changing the shape of the lens within the eye. This cannot change the size of the pupil.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The ciliary muscles also help in focusing of the objects.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9712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4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225806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contracts or relaxes in order for an individual to see at multiple distances. 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57200" y="142889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Suspensory ligament of lens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a series of fibers that connect the ciliary body of the eye with the lens, holding it in place.</a:t>
            </a:r>
          </a:p>
        </p:txBody>
      </p:sp>
      <p:sp>
        <p:nvSpPr>
          <p:cNvPr id="9" name="Rectangle 1"/>
          <p:cNvSpPr/>
          <p:nvPr/>
        </p:nvSpPr>
        <p:spPr>
          <a:xfrm>
            <a:off x="190500" y="3355272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 the optical lenses created by man, the eyes are able to fine tune their lenses to improve focus.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lens, and the cornea, can be damaged by ultraviolet and other forms of radiation.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develop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cataracts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destroy its clarity 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possible to remove a damage lens surgically and add extra correction to glasses.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6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42" y="242611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3.The Retina (the light detector of the eye) :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78642" y="733763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retina is a light-sensitive thin layer of tissue that lines the back of the eye on the inside covers about 65 percent of its interior surface.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is located near the optic nerve. 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78642" y="2486251"/>
            <a:ext cx="7996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purpose of the retina is: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receive light that the lens has focused,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Convert the light into neural signals,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Send these signals on to the brain for visual recognition.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75" y="4062735"/>
            <a:ext cx="49530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5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762000" y="178036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absorption of visible light with energy &gt; 1eV causes a photochemical reaction in the photoreceptor and initiates the action potential then light image convert into electrical signal sent to the brain through the optic nerve.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81000" y="304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Photosensitive cells called rods and cones in the retina convert incident light energy into signals that are carried to the brain by the optic nerve.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86854" y="3544907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role of the retina in the eye is similar to that of film in the camera.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5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48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714500" y="266721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https://www.healthline.com/human-body-maps/retina#1</a:t>
            </a:r>
            <a:endParaRPr lang="en-US" dirty="0"/>
          </a:p>
          <a:p>
            <a:r>
              <a:rPr lang="en-US" dirty="0"/>
              <a:t>3D model with move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11621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1"/>
          <p:cNvSpPr/>
          <p:nvPr/>
        </p:nvSpPr>
        <p:spPr>
          <a:xfrm>
            <a:off x="316173" y="2286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retina covers the back half of the eyeball. Most vision is restricted to a small area called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macula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lutea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the yellow spot(~0.3mm).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15119" y="50292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middle of the retina is a small dimple called the fovea or fovea centrals. It is the center of the eye's sharpest vision and the location of most color perception.</a:t>
            </a:r>
            <a:endParaRPr lang="ar-SA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20" y="2675888"/>
            <a:ext cx="3200401" cy="229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428767" y="1456225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Because the macula is yellow in color it absorbs excess blue and ultraviolet light that enter the eye and acts as a natural sunblock (analogous to sunglasses) for this area of the retina. 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1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06" y="609600"/>
            <a:ext cx="84590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sensation of an image remains on the retina of the eye for only 1/16th of a second. This is known as "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persistence of vision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and is made use of in movies </a:t>
            </a:r>
          </a:p>
        </p:txBody>
      </p:sp>
      <p:pic>
        <p:nvPicPr>
          <p:cNvPr id="1026" name="Picture 2" descr="Unit 31 - Computer Animation: The Theory of Persistence of Vision - 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0865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4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457200"/>
            <a:ext cx="3752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Objectives</a:t>
            </a:r>
            <a:endParaRPr lang="ar-SA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26576" y="1371600"/>
            <a:ext cx="7474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the end of this section, you will be able to: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System Features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Learning focusing elements of the eye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cornea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 lens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Ciliary muscle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 Retina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 blind spot of the eye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7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tse2.mm.bing.net/th?id=OIP.Bfga5p62GL6_4J48y7kdLAEsD2&amp;pid=15.1&amp;P=0&amp;w=183&amp;h=1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457200" y="8382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sense of vision consists of three major components: - 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eyes that focus an image from the outside world on the light-sensitive retina. 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system of millions of nerves that carries the information deep into the brain. 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visual cortex-that part of the brain where "it is all put together".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Blindness results if any one of the parts does not function.</a:t>
            </a:r>
            <a:endParaRPr lang="ar-S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14455" y="465035"/>
            <a:ext cx="3794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Physics Of Eyes And Vision</a:t>
            </a:r>
            <a:endParaRPr lang="ar-S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73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81000" y="381000"/>
            <a:ext cx="339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Optical System Features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5840" y="936688"/>
            <a:ext cx="4797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Eye can observe events over a large angle while concentrating on an object directly ahead of it.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1832"/>
            <a:ext cx="3785548" cy="193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680898" y="3107963"/>
            <a:ext cx="4307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Blinking provides a built-in lens cleaner and lubricator.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49814"/>
            <a:ext cx="3314700" cy="20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325840" y="5425971"/>
            <a:ext cx="4093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3.The eye has an automatic aperture adjustment (the iris) to control the pupil size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4685154"/>
            <a:ext cx="3429000" cy="194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9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1"/>
          <p:cNvSpPr/>
          <p:nvPr/>
        </p:nvSpPr>
        <p:spPr>
          <a:xfrm>
            <a:off x="80323" y="2767837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The eye can adapt to light ranges of almost a billion to one (10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:1), bright daylight to very dark night.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33400" y="4990137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6. The cornea had a built-in scratch remover. The cornea is made of living cells that can repair local damage.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7828"/>
            <a:ext cx="23812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956" y="368738"/>
            <a:ext cx="4663844" cy="2261812"/>
          </a:xfrm>
          <a:prstGeom prst="rect">
            <a:avLst/>
          </a:prstGeom>
        </p:spPr>
      </p:pic>
      <p:sp>
        <p:nvSpPr>
          <p:cNvPr id="12" name="Rectangle 1"/>
          <p:cNvSpPr/>
          <p:nvPr/>
        </p:nvSpPr>
        <p:spPr>
          <a:xfrm>
            <a:off x="103069" y="349404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4.The eye has a rapid auto-focus system called accommodation.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04800" y="110875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It can quickly</a:t>
            </a:r>
          </a:p>
          <a:p>
            <a:r>
              <a:rPr lang="en-US" dirty="0"/>
              <a:t>focus from an object only 20 cm away to one far away in the distance. A relaxed eye is focused for an object at infinity (distant viewing).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4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908" y="228600"/>
            <a:ext cx="7967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7.The image appears  inverted  or upside down, on the retina, but the visual cortex automatically corrects for this.</a:t>
            </a:r>
          </a:p>
        </p:txBody>
      </p:sp>
      <p:sp>
        <p:nvSpPr>
          <p:cNvPr id="4" name="Rectangle 1"/>
          <p:cNvSpPr/>
          <p:nvPr/>
        </p:nvSpPr>
        <p:spPr>
          <a:xfrm>
            <a:off x="268514" y="4288208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The visual cortex blends the images from both eyes, giving us good depth perception and three-dimensional viewing. </a:t>
            </a:r>
          </a:p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if vision is lost in one eye, the vision from the healthy eye is sufficient for normal day-to-day function.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5467350" cy="250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5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Focusing Elements Of The Eye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eye has two major focusing components: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69793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1-The cornea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fixed focus element.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responsible for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two-thirds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focusing(refractive power of the eye 54 diopters).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cornea is 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 part of the sclera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light enters.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curved to help to focus by refraction.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7" y="3947448"/>
            <a:ext cx="4695825" cy="249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9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4695825" cy="257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/>
          <p:nvPr/>
        </p:nvSpPr>
        <p:spPr>
          <a:xfrm>
            <a:off x="304800" y="457200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protective transparent layer at the front of the eye.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a fixed convex curvature and therefore acts as a ‘fixed focus’ lens.</a:t>
            </a:r>
            <a:endParaRPr lang="ar-IQ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278642" y="22098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cornea is focus by refraction ( bending ) the light rays. 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557474" y="324433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0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bending depends on 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curvatures of its surfaces.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speed of light in the lens compared with that in the surrounding material(relative index of refraction)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209" y="2527352"/>
            <a:ext cx="848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cornea is under –water it loses most of its focusing power </a:t>
            </a:r>
          </a:p>
        </p:txBody>
      </p:sp>
      <p:sp>
        <p:nvSpPr>
          <p:cNvPr id="5" name="Rectangle 1"/>
          <p:cNvSpPr/>
          <p:nvPr/>
        </p:nvSpPr>
        <p:spPr>
          <a:xfrm>
            <a:off x="508000" y="3495929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index of refraction of water (1.33) is close to that of cornea(1.37)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812800" y="4495800"/>
            <a:ext cx="7315200" cy="183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 V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/V  = </a:t>
            </a:r>
            <a:r>
              <a:rPr lang="el-G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l-G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= C/V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l-G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:wave length in vacuum.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l-G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:wave length in  medium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114800"/>
            <a:ext cx="3219450" cy="2443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9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1|0.6|0.2|0.2|0.4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7.6|3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7|2.8|3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7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44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1|17.2|5.7|19.8|1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7.8|69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2.9|9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0.6|12.9|8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|26.5|13.9|7|38.3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1|4.7|41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0.2|1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86.8|1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2|36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|3.8|67.3|11.3|6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1344</Words>
  <Application>Microsoft Office PowerPoint</Application>
  <PresentationFormat>عرض على الشاشة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L4    PHYSICS OF EYES AND VISION</dc:title>
  <dc:creator>AL-laith</dc:creator>
  <cp:lastModifiedBy>ahmed ali</cp:lastModifiedBy>
  <cp:revision>150</cp:revision>
  <dcterms:created xsi:type="dcterms:W3CDTF">2006-08-16T00:00:00Z</dcterms:created>
  <dcterms:modified xsi:type="dcterms:W3CDTF">2022-02-26T05:21:17Z</dcterms:modified>
</cp:coreProperties>
</file>